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2" r:id="rId3"/>
    <p:sldId id="258" r:id="rId4"/>
    <p:sldId id="263" r:id="rId5"/>
    <p:sldId id="264" r:id="rId6"/>
    <p:sldId id="265" r:id="rId7"/>
    <p:sldId id="266" r:id="rId8"/>
    <p:sldId id="267" r:id="rId9"/>
    <p:sldId id="268" r:id="rId10"/>
    <p:sldId id="269" r:id="rId11"/>
    <p:sldId id="270" r:id="rId12"/>
    <p:sldId id="271" r:id="rId13"/>
    <p:sldId id="272"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28"/>
    <p:restoredTop sz="95707"/>
  </p:normalViewPr>
  <p:slideViewPr>
    <p:cSldViewPr snapToGrid="0" snapToObjects="1" showGuides="1">
      <p:cViewPr varScale="1">
        <p:scale>
          <a:sx n="68" d="100"/>
          <a:sy n="68" d="100"/>
        </p:scale>
        <p:origin x="216" y="97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2395C5C9-164C-46B3-A87E-7660D39D3106}" type="datetime2">
              <a:rPr lang="en-US" smtClean="0"/>
              <a:t>Monday, January 11, 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pPr algn="l"/>
            <a:r>
              <a:rPr lang="en-US"/>
              <a:t>Sample Footer Text</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1621B6DD-29C1-4FEA-923F-71EA1347694C}"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692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Monday, January 11,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970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Monday, January 11,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9478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Monday, January 11,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225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BCC25C3-021A-4B0B-8F70-0C181FE1CF45}" type="datetime2">
              <a:rPr lang="en-US" smtClean="0"/>
              <a:t>Monday, January 11, 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lgn="l"/>
            <a:r>
              <a:rPr lang="en-US"/>
              <a:t>Sample Footer Text</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621B6DD-29C1-4FEA-923F-71EA1347694C}"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774655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Monday, January 11,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057009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Monday, January 11, 2021</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299151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Monday, January 11, 2021</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582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Monday, January 11, 2021</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5353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B7F5FDCC-6AAC-4A08-B9E0-3793AB5E64C3}" type="datetime2">
              <a:rPr lang="en-US" smtClean="0"/>
              <a:t>Monday, January 11, 2021</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en-US"/>
              <a:t>Sample Footer Text</a:t>
            </a:r>
          </a:p>
        </p:txBody>
      </p:sp>
      <p:sp>
        <p:nvSpPr>
          <p:cNvPr id="7" name="Slide Number Placeholder 6"/>
          <p:cNvSpPr>
            <a:spLocks noGrp="1"/>
          </p:cNvSpPr>
          <p:nvPr>
            <p:ph type="sldNum" sz="quarter" idx="12"/>
          </p:nvPr>
        </p:nvSpPr>
        <p:spPr>
          <a:xfrm>
            <a:off x="5691014" y="6375679"/>
            <a:ext cx="1232456" cy="345796"/>
          </a:xfrm>
        </p:spPr>
        <p:txBody>
          <a:bodyPr/>
          <a:lstStyle/>
          <a:p>
            <a:fld id="{1621B6DD-29C1-4FEA-923F-71EA1347694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724528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49FE94D-439C-40F1-900E-BC07940E3988}" type="datetime2">
              <a:rPr lang="en-US" smtClean="0"/>
              <a:t>Monday, January 11, 2021</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en-US"/>
              <a:t>Sample Footer Text</a:t>
            </a:r>
          </a:p>
        </p:txBody>
      </p:sp>
      <p:sp>
        <p:nvSpPr>
          <p:cNvPr id="7" name="Slide Number Placeholder 6"/>
          <p:cNvSpPr>
            <a:spLocks noGrp="1"/>
          </p:cNvSpPr>
          <p:nvPr>
            <p:ph type="sldNum" sz="quarter" idx="12"/>
          </p:nvPr>
        </p:nvSpPr>
        <p:spPr>
          <a:xfrm>
            <a:off x="5687568" y="6375679"/>
            <a:ext cx="1234440" cy="345796"/>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2531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DEA2CF1-0EB2-4673-802D-3371233E4A77}" type="datetime2">
              <a:rPr lang="en-US" smtClean="0"/>
              <a:t>Monday, January 11, 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621B6DD-29C1-4FEA-923F-71EA1347694C}"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4149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8AE4C94-8C92-4488-9CE6-728DFAE9B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E15105B-614C-1D49-90F0-E7D428020CCD}"/>
              </a:ext>
            </a:extLst>
          </p:cNvPr>
          <p:cNvSpPr>
            <a:spLocks noGrp="1"/>
          </p:cNvSpPr>
          <p:nvPr>
            <p:ph type="ctrTitle"/>
          </p:nvPr>
        </p:nvSpPr>
        <p:spPr>
          <a:xfrm>
            <a:off x="5799184" y="1098388"/>
            <a:ext cx="6035040" cy="4394988"/>
          </a:xfrm>
        </p:spPr>
        <p:txBody>
          <a:bodyPr>
            <a:normAutofit fontScale="90000"/>
          </a:bodyPr>
          <a:lstStyle/>
          <a:p>
            <a:r>
              <a:rPr lang="en-US" sz="7000" dirty="0"/>
              <a:t>Medical School Interview Tips &amp; Tricks</a:t>
            </a:r>
          </a:p>
        </p:txBody>
      </p:sp>
      <p:sp>
        <p:nvSpPr>
          <p:cNvPr id="3" name="Subtitle 2">
            <a:extLst>
              <a:ext uri="{FF2B5EF4-FFF2-40B4-BE49-F238E27FC236}">
                <a16:creationId xmlns:a16="http://schemas.microsoft.com/office/drawing/2014/main" id="{699E4FC0-12F4-EA4D-87CA-BE992880D035}"/>
              </a:ext>
            </a:extLst>
          </p:cNvPr>
          <p:cNvSpPr>
            <a:spLocks noGrp="1"/>
          </p:cNvSpPr>
          <p:nvPr>
            <p:ph type="subTitle" idx="1"/>
          </p:nvPr>
        </p:nvSpPr>
        <p:spPr>
          <a:xfrm>
            <a:off x="5799185" y="5627205"/>
            <a:ext cx="6035040" cy="742279"/>
          </a:xfrm>
        </p:spPr>
        <p:txBody>
          <a:bodyPr>
            <a:normAutofit/>
          </a:bodyPr>
          <a:lstStyle/>
          <a:p>
            <a:r>
              <a:rPr lang="en-US">
                <a:solidFill>
                  <a:schemeClr val="bg2"/>
                </a:solidFill>
              </a:rPr>
              <a:t>Merritt Daniels McGowan</a:t>
            </a:r>
          </a:p>
        </p:txBody>
      </p:sp>
      <p:pic>
        <p:nvPicPr>
          <p:cNvPr id="8" name="Picture 7">
            <a:extLst>
              <a:ext uri="{FF2B5EF4-FFF2-40B4-BE49-F238E27FC236}">
                <a16:creationId xmlns:a16="http://schemas.microsoft.com/office/drawing/2014/main" id="{A493D517-879A-F540-98DA-59201636096F}"/>
              </a:ext>
            </a:extLst>
          </p:cNvPr>
          <p:cNvPicPr>
            <a:picLocks noChangeAspect="1"/>
          </p:cNvPicPr>
          <p:nvPr/>
        </p:nvPicPr>
        <p:blipFill rotWithShape="1">
          <a:blip r:embed="rId2"/>
          <a:srcRect l="9948" t="5498" r="5304" b="7745"/>
          <a:stretch/>
        </p:blipFill>
        <p:spPr>
          <a:xfrm>
            <a:off x="359274" y="731829"/>
            <a:ext cx="4741234" cy="4853631"/>
          </a:xfrm>
          <a:prstGeom prst="ellipse">
            <a:avLst/>
          </a:prstGeom>
        </p:spPr>
      </p:pic>
      <p:sp>
        <p:nvSpPr>
          <p:cNvPr id="38" name="Freeform 14">
            <a:extLst>
              <a:ext uri="{FF2B5EF4-FFF2-40B4-BE49-F238E27FC236}">
                <a16:creationId xmlns:a16="http://schemas.microsoft.com/office/drawing/2014/main" id="{A7DD34E2-E9CE-4513-8A28-E792C3CB3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40" name="Rectangle 39">
            <a:extLst>
              <a:ext uri="{FF2B5EF4-FFF2-40B4-BE49-F238E27FC236}">
                <a16:creationId xmlns:a16="http://schemas.microsoft.com/office/drawing/2014/main" id="{84AE5D0E-7C70-4DB4-96F7-F07848150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0438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a:xfrm>
            <a:off x="1101553" y="381000"/>
            <a:ext cx="8015152" cy="1492132"/>
          </a:xfrm>
        </p:spPr>
        <p:txBody>
          <a:bodyPr>
            <a:normAutofit fontScale="90000"/>
          </a:bodyPr>
          <a:lstStyle/>
          <a:p>
            <a:r>
              <a:rPr lang="en-US" sz="4400" dirty="0"/>
              <a:t>Oh, how the Tables have turned</a:t>
            </a:r>
            <a:br>
              <a:rPr lang="en-US" dirty="0"/>
            </a:br>
            <a:r>
              <a:rPr lang="en-US" sz="4400" dirty="0"/>
              <a:t>Questions to ask your interviewer</a:t>
            </a:r>
            <a:endParaRPr lang="en-US" dirty="0"/>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286000"/>
            <a:ext cx="10507070" cy="39333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10000"/>
              </a:lnSpc>
              <a:spcBef>
                <a:spcPts val="700"/>
              </a:spcBef>
              <a:spcAft>
                <a:spcPts val="0"/>
              </a:spcAft>
              <a:buClr>
                <a:srgbClr val="1B2F36"/>
              </a:buClr>
              <a:buSzTx/>
              <a:buFont typeface="Arial" panose="020B0604020202020204" pitchFamily="34" charset="0"/>
              <a:buNone/>
              <a:tabLst/>
              <a:defRPr/>
            </a:pPr>
            <a:r>
              <a:rPr kumimoji="0" lang="en-US" sz="2000" b="1" i="1" u="none" strike="noStrike" kern="1200" cap="none" spc="0" normalizeH="0" baseline="0" noProof="0" dirty="0">
                <a:ln>
                  <a:noFill/>
                </a:ln>
                <a:solidFill>
                  <a:srgbClr val="A9BFBD"/>
                </a:solidFill>
                <a:effectLst/>
                <a:uLnTx/>
                <a:uFillTx/>
                <a:latin typeface="Gill Sans MT" panose="020B0502020104020203"/>
                <a:ea typeface="+mn-ea"/>
                <a:cs typeface="+mn-cs"/>
              </a:rPr>
              <a:t>#1 Tip: Don’t ask questions you already know the answer to OR that are obviously answered on their website. This you your opportunity to get accurate information firsthand, take advantage of it!</a:t>
            </a:r>
          </a:p>
          <a:p>
            <a:pPr marL="0" marR="0" lvl="0" indent="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does this medical school do to promote diversity and cultural awareness?</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Why did you choose academic medicine? Is your role solely with the medical school or do practice clinically as well?</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What characteristics do you think is most important for a physician to possess?</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mentoring or advising opportunities are available for students?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advice would you give to an aspiring medical student?</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make’s this program successful?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Will the anatomy lab portion be conducted in-person, via a virtual learning model, or in a hybrid combination of the two?</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How as (insert school name here) adjusted to COVID-19 pandemic? How did students feel about these actions?</a:t>
            </a:r>
          </a:p>
        </p:txBody>
      </p:sp>
    </p:spTree>
    <p:extLst>
      <p:ext uri="{BB962C8B-B14F-4D97-AF65-F5344CB8AC3E}">
        <p14:creationId xmlns:p14="http://schemas.microsoft.com/office/powerpoint/2010/main" val="166769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normAutofit/>
          </a:bodyPr>
          <a:lstStyle/>
          <a:p>
            <a:r>
              <a:rPr lang="en-US" dirty="0"/>
              <a:t>Dress for</a:t>
            </a:r>
            <a:br>
              <a:rPr lang="en-US" dirty="0"/>
            </a:br>
            <a:r>
              <a:rPr lang="en-US" dirty="0"/>
              <a:t>success</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076226"/>
            <a:ext cx="10507070" cy="42864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1B2F36"/>
              </a:buClr>
              <a:buSz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Advise I was Given/Stand By: “Dress the way you would</a:t>
            </a:r>
            <a:r>
              <a:rPr lang="en-US" dirty="0">
                <a:solidFill>
                  <a:prstClr val="black">
                    <a:lumMod val="65000"/>
                    <a:lumOff val="35000"/>
                  </a:prstClr>
                </a:solidFill>
                <a:latin typeface="Gill Sans MT" panose="020B0502020104020203"/>
              </a:rPr>
              <a:t> want your Doctor to dress.”</a:t>
            </a:r>
            <a:endPar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Business Professional</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Neutral Colors – the goal is to be remembered for who you are/what your said, NOT what you wore!</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If in Doubt, Lean Towards Conservative Attire </a:t>
            </a:r>
          </a:p>
          <a:p>
            <a:pPr lvl="1">
              <a:buClr>
                <a:srgbClr val="1B2F36"/>
              </a:buClr>
              <a:buFont typeface="Arial" panose="020B0604020202020204" pitchFamily="34" charset="0"/>
              <a:buChar char="•"/>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Loose fitting </a:t>
            </a:r>
            <a:r>
              <a:rPr lang="en-US" dirty="0">
                <a:solidFill>
                  <a:prstClr val="black">
                    <a:lumMod val="65000"/>
                    <a:lumOff val="35000"/>
                  </a:prstClr>
                </a:solidFill>
                <a:latin typeface="Gill Sans MT" panose="020B0502020104020203"/>
              </a:rPr>
              <a:t>b</a:t>
            </a: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louse, skirt, or pants </a:t>
            </a:r>
          </a:p>
          <a:p>
            <a:pPr lvl="1">
              <a:buClr>
                <a:srgbClr val="1B2F36"/>
              </a:buClr>
              <a:buFont typeface="Arial" panose="020B0604020202020204" pitchFamily="34" charset="0"/>
              <a:buChar char="•"/>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Nothing tight, see-through, or revealing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Keep hair and make-up natural and neat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Ladies: suit Jacket, neutral </a:t>
            </a:r>
            <a:r>
              <a:rPr lang="en-US" dirty="0">
                <a:solidFill>
                  <a:prstClr val="black">
                    <a:lumMod val="65000"/>
                    <a:lumOff val="35000"/>
                  </a:prstClr>
                </a:solidFill>
                <a:latin typeface="Gill Sans MT" panose="020B0502020104020203"/>
              </a:rPr>
              <a:t>b</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louse, and complementary </a:t>
            </a:r>
            <a:r>
              <a:rPr lang="en-US" dirty="0">
                <a:solidFill>
                  <a:prstClr val="black">
                    <a:lumMod val="65000"/>
                    <a:lumOff val="35000"/>
                  </a:prstClr>
                </a:solidFill>
                <a:latin typeface="Gill Sans MT" panose="020B0502020104020203"/>
              </a:rPr>
              <a:t>p</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ants or skirt</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Guys: suit and </a:t>
            </a:r>
            <a:r>
              <a:rPr lang="en-US" dirty="0">
                <a:solidFill>
                  <a:prstClr val="black">
                    <a:lumMod val="65000"/>
                    <a:lumOff val="35000"/>
                  </a:prstClr>
                </a:solidFill>
                <a:latin typeface="Gill Sans MT" panose="020B0502020104020203"/>
              </a:rPr>
              <a:t>tie</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(man, y’all have dress code easy!)</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Comfortable, close-toed dress shoes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rPr>
              <a:t>Leave phone and watch in the car or at home – avoid distractions and be present</a:t>
            </a:r>
          </a:p>
        </p:txBody>
      </p:sp>
    </p:spTree>
    <p:extLst>
      <p:ext uri="{BB962C8B-B14F-4D97-AF65-F5344CB8AC3E}">
        <p14:creationId xmlns:p14="http://schemas.microsoft.com/office/powerpoint/2010/main" val="279281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normAutofit/>
          </a:bodyPr>
          <a:lstStyle/>
          <a:p>
            <a:r>
              <a:rPr lang="en-US" dirty="0"/>
              <a:t>THINGS TO</a:t>
            </a:r>
            <a:br>
              <a:rPr lang="en-US" dirty="0"/>
            </a:br>
            <a:r>
              <a:rPr lang="en-US" dirty="0"/>
              <a:t> AVOID</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183802"/>
            <a:ext cx="10507070" cy="42864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NEVER speak poorly about another medical school program or fellow medical school applicant</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NEVER belittle another healthcare field – especially</a:t>
            </a:r>
            <a:r>
              <a:rPr lang="en-US" dirty="0">
                <a:solidFill>
                  <a:prstClr val="black">
                    <a:lumMod val="65000"/>
                    <a:lumOff val="35000"/>
                  </a:prstClr>
                </a:solidFill>
                <a:latin typeface="Gill Sans MT" panose="020B0502020104020203"/>
              </a:rPr>
              <a:t>y, </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when answering the question ”Why did you chose Medical School instead of other professions?”</a:t>
            </a:r>
          </a:p>
          <a:p>
            <a:pPr lvl="1">
              <a:buClr>
                <a:srgbClr val="1B2F36"/>
              </a:buClr>
              <a:buFont typeface="Arial" panose="020B0604020202020204" pitchFamily="34" charset="0"/>
              <a:buChar char="•"/>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Emphasize the positive aspects of the career you chose to validate your decision.</a:t>
            </a:r>
          </a:p>
          <a:p>
            <a:pPr lvl="1">
              <a:buClr>
                <a:srgbClr val="1B2F36"/>
              </a:buClr>
              <a:buFont typeface="Arial" panose="020B0604020202020204" pitchFamily="34" charset="0"/>
              <a:buChar char="•"/>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Don’t use parts of other healthcare (or even fields outside of healthcare) to make the medical professional sound like the best choice.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PLEASE NEVER say you want to go to be a doctor for income/financial incentives</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rPr>
              <a:t>NEVER blame others. If your application has short comings (ex. a poor grade), do not cast blame on a professor’s teach abilities or a TA’s impractical grading rubric. </a:t>
            </a:r>
          </a:p>
          <a:p>
            <a:pPr lvl="1">
              <a:buClr>
                <a:srgbClr val="1B2F36"/>
              </a:buClr>
              <a:buFont typeface="Arial" panose="020B0604020202020204" pitchFamily="34" charset="0"/>
              <a:buChar char="•"/>
              <a:defRPr/>
            </a:pPr>
            <a:r>
              <a:rPr lang="en-US" dirty="0">
                <a:solidFill>
                  <a:prstClr val="black">
                    <a:lumMod val="65000"/>
                    <a:lumOff val="35000"/>
                  </a:prstClr>
                </a:solidFill>
                <a:latin typeface="Gill Sans MT" panose="020B0502020104020203"/>
              </a:rPr>
              <a:t>Instead, take responsibility for your weakness and display how you grew and improved in light of adversity.</a:t>
            </a:r>
            <a:endPar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rPr>
              <a:t>NEVER avoid or dodge a question, even if it is one you are not fully confident in answering. </a:t>
            </a:r>
          </a:p>
          <a:p>
            <a:pPr lvl="1">
              <a:buClr>
                <a:srgbClr val="1B2F36"/>
              </a:buClr>
              <a:buFont typeface="Arial" panose="020B0604020202020204" pitchFamily="34" charset="0"/>
              <a:buChar char="•"/>
              <a:defRPr/>
            </a:pPr>
            <a:r>
              <a:rPr lang="en-US" dirty="0">
                <a:solidFill>
                  <a:prstClr val="black">
                    <a:lumMod val="65000"/>
                    <a:lumOff val="35000"/>
                  </a:prstClr>
                </a:solidFill>
                <a:latin typeface="Gill Sans MT" panose="020B0502020104020203"/>
              </a:rPr>
              <a:t>Just answer the question honestly and to the best of your abilities! </a:t>
            </a: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a:t>
            </a:r>
          </a:p>
          <a:p>
            <a:pPr lvl="1">
              <a:buClr>
                <a:srgbClr val="1B2F36"/>
              </a:buClr>
              <a:buFont typeface="Arial" panose="020B0604020202020204" pitchFamily="34" charset="0"/>
              <a:buChar char="•"/>
              <a:defRPr/>
            </a:pPr>
            <a:endParaRPr lang="en-US" dirty="0">
              <a:solidFill>
                <a:prstClr val="black">
                  <a:lumMod val="65000"/>
                  <a:lumOff val="35000"/>
                </a:prstClr>
              </a:solidFill>
              <a:latin typeface="Gill Sans MT" panose="020B0502020104020203"/>
            </a:endParaRPr>
          </a:p>
          <a:p>
            <a:pPr marL="457200" lvl="1" indent="0">
              <a:buClr>
                <a:srgbClr val="1B2F36"/>
              </a:buClr>
              <a:buNone/>
              <a:defRPr/>
            </a:pPr>
            <a:endPar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6014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normAutofit/>
          </a:bodyPr>
          <a:lstStyle/>
          <a:p>
            <a:r>
              <a:rPr lang="en-US" dirty="0"/>
              <a:t>A few nuggets</a:t>
            </a:r>
            <a:br>
              <a:rPr lang="en-US" dirty="0"/>
            </a:br>
            <a:r>
              <a:rPr lang="en-US" dirty="0"/>
              <a:t>of wisdom</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183802"/>
            <a:ext cx="10507070" cy="42864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Be early </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 20-15 </a:t>
            </a:r>
            <a:r>
              <a:rPr lang="en-US" dirty="0">
                <a:solidFill>
                  <a:prstClr val="black">
                    <a:lumMod val="65000"/>
                    <a:lumOff val="35000"/>
                  </a:prstClr>
                </a:solidFill>
                <a:latin typeface="Gill Sans MT" panose="020B0502020104020203"/>
                <a:sym typeface="Wingdings" pitchFamily="2" charset="2"/>
              </a:rPr>
              <a:t>minutes is a good rule of thumb. </a:t>
            </a:r>
            <a:endPar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rPr>
              <a:t>Write each interviewer a hand-written (yes, snail mail) thank you letter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Remember the desk staff employee’s names to tell them goodbye and thank-you on the way out</a:t>
            </a:r>
          </a:p>
          <a:p>
            <a:pPr lvl="1">
              <a:buClr>
                <a:srgbClr val="1B2F36"/>
              </a:buClr>
              <a:buFont typeface="Arial" panose="020B0604020202020204" pitchFamily="34" charset="0"/>
              <a:buChar char="•"/>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This shows intentionality and personability. It really does go a long ways sometimes.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rPr>
              <a:t>Have fun and be yourself!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Wear a Smile </a:t>
            </a:r>
            <a:r>
              <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 I believe medicine is a fancy branch of the service industry. People want a friendly and approachable doctor!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lang="en-US" dirty="0">
                <a:solidFill>
                  <a:prstClr val="black">
                    <a:lumMod val="65000"/>
                    <a:lumOff val="35000"/>
                  </a:prstClr>
                </a:solidFill>
                <a:latin typeface="Gill Sans MT" panose="020B0502020104020203"/>
                <a:sym typeface="Wingdings" pitchFamily="2" charset="2"/>
              </a:rPr>
              <a:t>Be confident! </a:t>
            </a:r>
          </a:p>
          <a:p>
            <a:pPr lvl="1">
              <a:buClr>
                <a:srgbClr val="1B2F36"/>
              </a:buClr>
              <a:buFont typeface="Arial" panose="020B0604020202020204" pitchFamily="34" charset="0"/>
              <a:buChar char="•"/>
              <a:defRPr/>
            </a:pPr>
            <a:r>
              <a:rPr lang="en-US" dirty="0">
                <a:solidFill>
                  <a:prstClr val="black">
                    <a:lumMod val="65000"/>
                    <a:lumOff val="35000"/>
                  </a:prstClr>
                </a:solidFill>
                <a:latin typeface="Gill Sans MT" panose="020B0502020104020203"/>
                <a:sym typeface="Wingdings" pitchFamily="2" charset="2"/>
              </a:rPr>
              <a:t>The school offered you an interview because they were impressed with you on paper. </a:t>
            </a:r>
          </a:p>
          <a:p>
            <a:pPr lvl="1">
              <a:buClr>
                <a:srgbClr val="1B2F36"/>
              </a:buClr>
              <a:buFont typeface="Arial" panose="020B0604020202020204" pitchFamily="34" charset="0"/>
              <a:buChar char="•"/>
              <a:defRPr/>
            </a:pPr>
            <a:r>
              <a:rPr lang="en-US" dirty="0">
                <a:solidFill>
                  <a:prstClr val="black">
                    <a:lumMod val="65000"/>
                    <a:lumOff val="35000"/>
                  </a:prstClr>
                </a:solidFill>
                <a:latin typeface="Gill Sans MT" panose="020B0502020104020203"/>
                <a:sym typeface="Wingdings" pitchFamily="2" charset="2"/>
              </a:rPr>
              <a:t>This is just an opportunity to put a name with a face, show personality, and to see if you’re a good fit for their program. </a:t>
            </a:r>
            <a:endPar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lvl="1">
              <a:buClr>
                <a:srgbClr val="1B2F36"/>
              </a:buClr>
              <a:buFont typeface="Arial" panose="020B0604020202020204" pitchFamily="34" charset="0"/>
              <a:buChar char="•"/>
              <a:defRPr/>
            </a:pPr>
            <a:endParaRPr lang="en-US" dirty="0">
              <a:solidFill>
                <a:prstClr val="black">
                  <a:lumMod val="65000"/>
                  <a:lumOff val="35000"/>
                </a:prstClr>
              </a:solidFill>
              <a:latin typeface="Gill Sans MT" panose="020B0502020104020203"/>
            </a:endParaRPr>
          </a:p>
          <a:p>
            <a:pPr marL="457200" lvl="1" indent="0">
              <a:buClr>
                <a:srgbClr val="1B2F36"/>
              </a:buClr>
              <a:buNone/>
              <a:defRPr/>
            </a:pPr>
            <a:endParaRPr kumimoji="0" lang="en-US"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1012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normAutofit/>
          </a:bodyPr>
          <a:lstStyle/>
          <a:p>
            <a:r>
              <a:rPr lang="en-US" dirty="0"/>
              <a:t>Closing </a:t>
            </a:r>
            <a:br>
              <a:rPr lang="en-US" dirty="0"/>
            </a:br>
            <a:r>
              <a:rPr lang="en-US" dirty="0"/>
              <a:t>thoughts </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183802"/>
            <a:ext cx="10507070" cy="428647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1B2F36"/>
              </a:buClr>
              <a:buSzTx/>
              <a:buNone/>
              <a:tabLst/>
              <a:defRPr/>
            </a:pPr>
            <a:r>
              <a:rPr lang="en-US" dirty="0">
                <a:solidFill>
                  <a:prstClr val="black">
                    <a:lumMod val="65000"/>
                    <a:lumOff val="35000"/>
                  </a:prstClr>
                </a:solidFill>
                <a:latin typeface="Gill Sans MT" panose="020B0502020104020203"/>
              </a:rPr>
              <a:t>Everyone’s path to medical school will look different. Some will have planned or unplanned pitstops (aka gap year(s)), while others will “Pass Go and Collect $200” right after college graduation. </a:t>
            </a:r>
          </a:p>
          <a:p>
            <a:pPr marL="0" marR="0" lvl="0" indent="0" algn="l" defTabSz="914400" rtl="0" eaLnBrk="1" fontAlgn="auto" latinLnBrk="0" hangingPunct="1">
              <a:lnSpc>
                <a:spcPct val="110000"/>
              </a:lnSpc>
              <a:spcBef>
                <a:spcPts val="700"/>
              </a:spcBef>
              <a:spcAft>
                <a:spcPts val="0"/>
              </a:spcAft>
              <a:buClr>
                <a:srgbClr val="1B2F36"/>
              </a:buClr>
              <a:buSzTx/>
              <a:buNone/>
              <a:tabLst/>
              <a:defRPr/>
            </a:pPr>
            <a:endParaRPr lang="en-US" dirty="0">
              <a:solidFill>
                <a:prstClr val="black">
                  <a:lumMod val="65000"/>
                  <a:lumOff val="35000"/>
                </a:prstClr>
              </a:solidFill>
              <a:latin typeface="Gill Sans MT" panose="020B0502020104020203"/>
            </a:endParaRPr>
          </a:p>
          <a:p>
            <a:pPr marL="0" indent="0">
              <a:buClr>
                <a:srgbClr val="1B2F36"/>
              </a:buClr>
              <a:buNone/>
              <a:defRPr/>
            </a:pPr>
            <a:r>
              <a:rPr lang="en-US" dirty="0">
                <a:solidFill>
                  <a:prstClr val="black">
                    <a:lumMod val="65000"/>
                    <a:lumOff val="35000"/>
                  </a:prstClr>
                </a:solidFill>
              </a:rPr>
              <a:t>Statistically speaking, not getting into medical school on the first try is by no means career-ending.</a:t>
            </a:r>
            <a:endParaRPr lang="en-US" dirty="0">
              <a:solidFill>
                <a:prstClr val="black">
                  <a:lumMod val="65000"/>
                  <a:lumOff val="35000"/>
                </a:prstClr>
              </a:solidFill>
              <a:latin typeface="Gill Sans MT" panose="020B0502020104020203"/>
            </a:endParaRPr>
          </a:p>
          <a:p>
            <a:pPr lvl="1">
              <a:buClr>
                <a:srgbClr val="1B2F36"/>
              </a:buClr>
              <a:buFont typeface="Arial" panose="020B0604020202020204" pitchFamily="34" charset="0"/>
              <a:buChar char="•"/>
              <a:defRPr/>
            </a:pPr>
            <a:r>
              <a:rPr lang="en-US" dirty="0">
                <a:solidFill>
                  <a:prstClr val="black">
                    <a:lumMod val="65000"/>
                    <a:lumOff val="35000"/>
                  </a:prstClr>
                </a:solidFill>
              </a:rPr>
              <a:t>In fact, the AMA reports the average age of students starting medical school is 24 years old! </a:t>
            </a:r>
          </a:p>
          <a:p>
            <a:pPr lvl="1">
              <a:buClr>
                <a:srgbClr val="1B2F36"/>
              </a:buClr>
              <a:buFont typeface="Arial" panose="020B0604020202020204" pitchFamily="34" charset="0"/>
              <a:buChar char="•"/>
              <a:defRPr/>
            </a:pPr>
            <a:r>
              <a:rPr lang="en-US" dirty="0">
                <a:solidFill>
                  <a:prstClr val="black">
                    <a:lumMod val="65000"/>
                    <a:lumOff val="35000"/>
                  </a:prstClr>
                </a:solidFill>
              </a:rPr>
              <a:t>So PLEASE, do not get discouraged by this extensive process or any “pit stops” in your 3, 5, 10, etc. year plans.</a:t>
            </a:r>
            <a:endParaRPr lang="en-US" dirty="0">
              <a:solidFill>
                <a:prstClr val="black">
                  <a:lumMod val="65000"/>
                  <a:lumOff val="35000"/>
                </a:prstClr>
              </a:solidFill>
              <a:latin typeface="Gill Sans MT" panose="020B0502020104020203"/>
            </a:endParaRPr>
          </a:p>
          <a:p>
            <a:pPr marL="0" marR="0" lvl="0" indent="0" algn="l" defTabSz="914400" rtl="0" eaLnBrk="1" fontAlgn="auto" latinLnBrk="0" hangingPunct="1">
              <a:lnSpc>
                <a:spcPct val="110000"/>
              </a:lnSpc>
              <a:spcBef>
                <a:spcPts val="700"/>
              </a:spcBef>
              <a:spcAft>
                <a:spcPts val="0"/>
              </a:spcAft>
              <a:buClr>
                <a:srgbClr val="1B2F36"/>
              </a:buClr>
              <a:buSzTx/>
              <a:buNone/>
              <a:tabLst/>
              <a:defRPr/>
            </a:pPr>
            <a:r>
              <a:rPr lang="en-US" dirty="0">
                <a:solidFill>
                  <a:prstClr val="black">
                    <a:lumMod val="65000"/>
                    <a:lumOff val="35000"/>
                  </a:prstClr>
                </a:solidFill>
                <a:latin typeface="Gill Sans MT" panose="020B0502020104020203"/>
              </a:rPr>
              <a:t>I have interacted with so many of you, and I am fully confident that y’all are going to make amazing future physicians one day – in your own time. Take a deep breath, have confidence in yourself, and reach out if there is ever anything, I can do to help you any step of the way!</a:t>
            </a:r>
          </a:p>
        </p:txBody>
      </p:sp>
    </p:spTree>
    <p:extLst>
      <p:ext uri="{BB962C8B-B14F-4D97-AF65-F5344CB8AC3E}">
        <p14:creationId xmlns:p14="http://schemas.microsoft.com/office/powerpoint/2010/main" val="135201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8AE4C94-8C92-4488-9CE6-728DFAE9B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E15105B-614C-1D49-90F0-E7D428020CCD}"/>
              </a:ext>
            </a:extLst>
          </p:cNvPr>
          <p:cNvSpPr>
            <a:spLocks noGrp="1"/>
          </p:cNvSpPr>
          <p:nvPr>
            <p:ph type="ctrTitle"/>
          </p:nvPr>
        </p:nvSpPr>
        <p:spPr>
          <a:xfrm>
            <a:off x="5421854" y="230393"/>
            <a:ext cx="6770146" cy="3409767"/>
          </a:xfrm>
        </p:spPr>
        <p:txBody>
          <a:bodyPr>
            <a:noAutofit/>
          </a:bodyPr>
          <a:lstStyle/>
          <a:p>
            <a:r>
              <a:rPr lang="en-US" sz="6000" dirty="0"/>
              <a:t>remember:</a:t>
            </a:r>
            <a:br>
              <a:rPr lang="en-US" sz="6000" dirty="0"/>
            </a:br>
            <a:r>
              <a:rPr lang="en-US" sz="6000" dirty="0"/>
              <a:t>Healthcare is</a:t>
            </a:r>
            <a:br>
              <a:rPr lang="en-US" sz="6000" dirty="0"/>
            </a:br>
            <a:r>
              <a:rPr lang="en-US" sz="6000" dirty="0"/>
              <a:t>a team sport</a:t>
            </a:r>
            <a:endParaRPr lang="en-US" sz="4400" dirty="0"/>
          </a:p>
        </p:txBody>
      </p:sp>
      <p:sp>
        <p:nvSpPr>
          <p:cNvPr id="3" name="Subtitle 2">
            <a:extLst>
              <a:ext uri="{FF2B5EF4-FFF2-40B4-BE49-F238E27FC236}">
                <a16:creationId xmlns:a16="http://schemas.microsoft.com/office/drawing/2014/main" id="{699E4FC0-12F4-EA4D-87CA-BE992880D035}"/>
              </a:ext>
            </a:extLst>
          </p:cNvPr>
          <p:cNvSpPr>
            <a:spLocks noGrp="1"/>
          </p:cNvSpPr>
          <p:nvPr>
            <p:ph type="subTitle" idx="1"/>
          </p:nvPr>
        </p:nvSpPr>
        <p:spPr>
          <a:xfrm>
            <a:off x="6096000" y="3563919"/>
            <a:ext cx="5334000" cy="3139053"/>
          </a:xfrm>
        </p:spPr>
        <p:txBody>
          <a:bodyPr>
            <a:normAutofit fontScale="92500" lnSpcReduction="10000"/>
          </a:bodyPr>
          <a:lstStyle/>
          <a:p>
            <a:pPr lvl="0">
              <a:lnSpc>
                <a:spcPct val="110000"/>
              </a:lnSpc>
              <a:buClr>
                <a:srgbClr val="1B2F36"/>
              </a:buClr>
              <a:defRPr/>
            </a:pPr>
            <a:r>
              <a:rPr lang="en-US" b="0" cap="none" spc="0" dirty="0">
                <a:solidFill>
                  <a:schemeClr val="bg2"/>
                </a:solidFill>
              </a:rPr>
              <a:t>I am truly so hopeful in this future generation of medical professionals, and that hope has a lot to do with the incredible pre-meds I have interacted with through this platform</a:t>
            </a:r>
            <a:r>
              <a:rPr lang="en-US" sz="1800" b="0" cap="none" spc="0" dirty="0">
                <a:solidFill>
                  <a:schemeClr val="bg2"/>
                </a:solidFill>
                <a:sym typeface="Wingdings" pitchFamily="2" charset="2"/>
              </a:rPr>
              <a:t>. I am so excited to be able to call each of my future colleagues, and I wish every one of y’all the best of luck in the application cycle, interview process, medical school, and on into your clinical practice! ! </a:t>
            </a:r>
            <a:endParaRPr lang="en-US" sz="1800" b="0" cap="none" spc="0" dirty="0">
              <a:solidFill>
                <a:schemeClr val="bg2"/>
              </a:solidFill>
            </a:endParaRPr>
          </a:p>
          <a:p>
            <a:pPr lvl="1" algn="l">
              <a:lnSpc>
                <a:spcPct val="100000"/>
              </a:lnSpc>
              <a:spcBef>
                <a:spcPts val="0"/>
              </a:spcBef>
              <a:buClr>
                <a:srgbClr val="1B2F36"/>
              </a:buClr>
              <a:defRPr/>
            </a:pPr>
            <a:endParaRPr lang="en-US" sz="1800" dirty="0">
              <a:solidFill>
                <a:prstClr val="black">
                  <a:lumMod val="65000"/>
                  <a:lumOff val="35000"/>
                </a:prstClr>
              </a:solidFill>
            </a:endParaRPr>
          </a:p>
          <a:p>
            <a:endParaRPr lang="en-US" dirty="0">
              <a:solidFill>
                <a:schemeClr val="bg2"/>
              </a:solidFill>
            </a:endParaRPr>
          </a:p>
          <a:p>
            <a:r>
              <a:rPr lang="en-US" dirty="0">
                <a:solidFill>
                  <a:schemeClr val="bg2"/>
                </a:solidFill>
              </a:rPr>
              <a:t>Merritt Daniels McGowan</a:t>
            </a:r>
          </a:p>
        </p:txBody>
      </p:sp>
      <p:pic>
        <p:nvPicPr>
          <p:cNvPr id="8" name="Picture 7">
            <a:extLst>
              <a:ext uri="{FF2B5EF4-FFF2-40B4-BE49-F238E27FC236}">
                <a16:creationId xmlns:a16="http://schemas.microsoft.com/office/drawing/2014/main" id="{5DB4B7F7-32C1-994A-B81A-6A5834D2E7E9}"/>
              </a:ext>
            </a:extLst>
          </p:cNvPr>
          <p:cNvPicPr>
            <a:picLocks noChangeAspect="1"/>
          </p:cNvPicPr>
          <p:nvPr/>
        </p:nvPicPr>
        <p:blipFill rotWithShape="1">
          <a:blip r:embed="rId2"/>
          <a:srcRect l="9948" t="5498" r="5304" b="7745"/>
          <a:stretch/>
        </p:blipFill>
        <p:spPr>
          <a:xfrm>
            <a:off x="359274" y="731829"/>
            <a:ext cx="4741234" cy="4853631"/>
          </a:xfrm>
          <a:prstGeom prst="ellipse">
            <a:avLst/>
          </a:prstGeom>
        </p:spPr>
      </p:pic>
      <p:sp>
        <p:nvSpPr>
          <p:cNvPr id="38" name="Freeform 14">
            <a:extLst>
              <a:ext uri="{FF2B5EF4-FFF2-40B4-BE49-F238E27FC236}">
                <a16:creationId xmlns:a16="http://schemas.microsoft.com/office/drawing/2014/main" id="{A7DD34E2-E9CE-4513-8A28-E792C3CB3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40" name="Rectangle 39">
            <a:extLst>
              <a:ext uri="{FF2B5EF4-FFF2-40B4-BE49-F238E27FC236}">
                <a16:creationId xmlns:a16="http://schemas.microsoft.com/office/drawing/2014/main" id="{84AE5D0E-7C70-4DB4-96F7-F07848150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5078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D2B7-0AB0-6942-A586-EAF0202FE696}"/>
              </a:ext>
            </a:extLst>
          </p:cNvPr>
          <p:cNvSpPr>
            <a:spLocks noGrp="1"/>
          </p:cNvSpPr>
          <p:nvPr>
            <p:ph type="title"/>
          </p:nvPr>
        </p:nvSpPr>
        <p:spPr/>
        <p:txBody>
          <a:bodyPr/>
          <a:lstStyle/>
          <a:p>
            <a:r>
              <a:rPr lang="en-US" dirty="0"/>
              <a:t>Interview prep</a:t>
            </a:r>
          </a:p>
        </p:txBody>
      </p:sp>
      <p:sp>
        <p:nvSpPr>
          <p:cNvPr id="3" name="Content Placeholder 2">
            <a:extLst>
              <a:ext uri="{FF2B5EF4-FFF2-40B4-BE49-F238E27FC236}">
                <a16:creationId xmlns:a16="http://schemas.microsoft.com/office/drawing/2014/main" id="{F0CA1100-5268-E348-98C9-88AF20E86AF0}"/>
              </a:ext>
            </a:extLst>
          </p:cNvPr>
          <p:cNvSpPr>
            <a:spLocks noGrp="1"/>
          </p:cNvSpPr>
          <p:nvPr>
            <p:ph idx="1"/>
          </p:nvPr>
        </p:nvSpPr>
        <p:spPr>
          <a:xfrm>
            <a:off x="1283426" y="2109996"/>
            <a:ext cx="10178322" cy="4252704"/>
          </a:xfrm>
        </p:spPr>
        <p:txBody>
          <a:bodyPr>
            <a:normAutofit/>
          </a:bodyPr>
          <a:lstStyle/>
          <a:p>
            <a:pPr marL="0" indent="0" algn="ctr">
              <a:buNone/>
            </a:pPr>
            <a:r>
              <a:rPr lang="en-US" sz="2800" dirty="0"/>
              <a:t>So, take a deep breath! You’ve got this, and I am here to help!</a:t>
            </a:r>
          </a:p>
          <a:p>
            <a:pPr marL="0" indent="0" algn="ctr">
              <a:buNone/>
            </a:pPr>
            <a:endParaRPr lang="en-US" sz="2800" dirty="0"/>
          </a:p>
          <a:p>
            <a:pPr marL="0" indent="0" algn="ctr">
              <a:buNone/>
            </a:pPr>
            <a:r>
              <a:rPr lang="en-US" sz="2800" dirty="0"/>
              <a:t>Throughout the rest of this document, I will give you a little breakdown on how I went through the interview process and a few tips I’ve learned from being a student ambassador on the other side of the application cycle – so you can feel confident and prepared on your interview day! </a:t>
            </a:r>
          </a:p>
          <a:p>
            <a:pPr marL="0" indent="0">
              <a:buNone/>
            </a:pPr>
            <a:endParaRPr lang="en-US" sz="2400" dirty="0"/>
          </a:p>
        </p:txBody>
      </p:sp>
      <p:pic>
        <p:nvPicPr>
          <p:cNvPr id="9" name="Picture 8">
            <a:extLst>
              <a:ext uri="{FF2B5EF4-FFF2-40B4-BE49-F238E27FC236}">
                <a16:creationId xmlns:a16="http://schemas.microsoft.com/office/drawing/2014/main" id="{A2C68FD1-222A-E040-BC34-66ECC330A6A4}"/>
              </a:ext>
            </a:extLst>
          </p:cNvPr>
          <p:cNvPicPr>
            <a:picLocks noChangeAspect="1"/>
          </p:cNvPicPr>
          <p:nvPr/>
        </p:nvPicPr>
        <p:blipFill>
          <a:blip r:embed="rId2"/>
          <a:srcRect/>
          <a:stretch/>
        </p:blipFill>
        <p:spPr>
          <a:xfrm>
            <a:off x="8059783" y="300446"/>
            <a:ext cx="3331029" cy="1416353"/>
          </a:xfrm>
          <a:prstGeom prst="rect">
            <a:avLst/>
          </a:prstGeom>
        </p:spPr>
      </p:pic>
    </p:spTree>
    <p:extLst>
      <p:ext uri="{BB962C8B-B14F-4D97-AF65-F5344CB8AC3E}">
        <p14:creationId xmlns:p14="http://schemas.microsoft.com/office/powerpoint/2010/main" val="138915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Step #1 – Know </a:t>
            </a:r>
            <a:br>
              <a:rPr lang="en-US" dirty="0"/>
            </a:br>
            <a:r>
              <a:rPr lang="en-US" dirty="0"/>
              <a:t>your why</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6" name="Content Placeholder 5">
            <a:extLst>
              <a:ext uri="{FF2B5EF4-FFF2-40B4-BE49-F238E27FC236}">
                <a16:creationId xmlns:a16="http://schemas.microsoft.com/office/drawing/2014/main" id="{54EC1DEA-B858-E74D-8EB2-02EC9819D1F7}"/>
              </a:ext>
            </a:extLst>
          </p:cNvPr>
          <p:cNvSpPr>
            <a:spLocks noGrp="1"/>
          </p:cNvSpPr>
          <p:nvPr>
            <p:ph idx="1"/>
          </p:nvPr>
        </p:nvSpPr>
        <p:spPr>
          <a:xfrm>
            <a:off x="1251678" y="2286001"/>
            <a:ext cx="10178322" cy="2780269"/>
          </a:xfrm>
        </p:spPr>
        <p:txBody>
          <a:bodyPr/>
          <a:lstStyle/>
          <a:p>
            <a:r>
              <a:rPr lang="en-US" dirty="0"/>
              <a:t>I always recommend sitting down and re-reading your personal statement. Take the time to reflecting on what inspired you to pursue medicine.  Identify your WHY –</a:t>
            </a:r>
          </a:p>
          <a:p>
            <a:pPr lvl="1"/>
            <a:r>
              <a:rPr lang="en-US" dirty="0"/>
              <a:t>Why do you want to be a physician? </a:t>
            </a:r>
          </a:p>
          <a:p>
            <a:pPr lvl="1"/>
            <a:r>
              <a:rPr lang="en-US" dirty="0"/>
              <a:t>What essentially makes spending the next 4 years in medical school and another 3+ years of residency worth it to you? </a:t>
            </a:r>
          </a:p>
          <a:p>
            <a:pPr lvl="1"/>
            <a:r>
              <a:rPr lang="en-US" dirty="0"/>
              <a:t>How does your goals in life or passions connect with this career path you have chosen? </a:t>
            </a:r>
          </a:p>
          <a:p>
            <a:pPr lvl="1"/>
            <a:r>
              <a:rPr lang="en-US" dirty="0"/>
              <a:t>What fuels your decisions and will continue to motivate you throughout this journey?</a:t>
            </a:r>
          </a:p>
          <a:p>
            <a:pPr lvl="1"/>
            <a:endParaRPr lang="en-US" dirty="0"/>
          </a:p>
          <a:p>
            <a:pPr marL="457200" lvl="1" indent="0">
              <a:buNone/>
            </a:pPr>
            <a:endParaRPr lang="en-US" dirty="0"/>
          </a:p>
        </p:txBody>
      </p:sp>
    </p:spTree>
    <p:extLst>
      <p:ext uri="{BB962C8B-B14F-4D97-AF65-F5344CB8AC3E}">
        <p14:creationId xmlns:p14="http://schemas.microsoft.com/office/powerpoint/2010/main" val="330228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Step #1 – Know </a:t>
            </a:r>
            <a:br>
              <a:rPr lang="en-US" dirty="0"/>
            </a:br>
            <a:r>
              <a:rPr lang="en-US" dirty="0"/>
              <a:t>your why</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286000"/>
            <a:ext cx="10178322" cy="40767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The school already received my personal statement – what’s the point?</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It helps refresh you and </a:t>
            </a: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revitalize your drive</a:t>
            </a: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Fatigue and burnout during this extensive application cycle is REAL. Being able to reflect on your goals and the progress you’ve made to achieve them thus far is so important to keeping moral high and self-confidence at the forefront of your mind!  </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One of the most asked interview questions is, “Why do you want to go to medical school/be a doctor?” </a:t>
            </a: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 refocusing on your WHY is a great way to </a:t>
            </a: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practice how you’re going to answer </a:t>
            </a: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this question on interview day!</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It really puts everything into perspective. Reading your personal statement and getting back to you WHY helps you realistically see where your hopes/dreams/goals/aspirations line up with each medical school’s mission, values, visions, and special programs. Knowing your WHY will help you </a:t>
            </a: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sym typeface="Wingdings" pitchFamily="2" charset="2"/>
              </a:rPr>
              <a:t>know WHY a program is the right (or wrong) fit for you.</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a:p>
            <a:pPr marL="457200" marR="0" lvl="1" indent="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6580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Step #2 – do </a:t>
            </a:r>
            <a:br>
              <a:rPr lang="en-US" dirty="0"/>
            </a:br>
            <a:r>
              <a:rPr lang="en-US" dirty="0"/>
              <a:t>your research</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286000"/>
            <a:ext cx="10178322" cy="40767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No, I’m not talking the kind of research that’s done in a wet lab, or even the kind you can add to your resume/application.</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Think more in terms of “Background Checks” on the Medical School(s) interviewing you.</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Visit the Schools Website </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Much like your social media page tells people a lot about you/your life – this is a GOLD MINE!</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Write down a few bits and pieces of their mission, values, and goals that you identify with/support</a:t>
            </a:r>
          </a:p>
          <a:p>
            <a:pPr marL="800100" marR="0" lvl="1" indent="-3429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AutoNum type="arabicParen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Take time to dig deep into the programs, learning style, scholarships, research opportunities, etc. – jot down a few things that make this program unique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You want to show you’ve done your homework – because another frequently asked question is, “So, why did you choose to apply to ________?"</a:t>
            </a:r>
          </a:p>
          <a:p>
            <a:pPr marL="457200" marR="0" lvl="1" indent="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5497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Step #3 – </a:t>
            </a:r>
            <a:br>
              <a:rPr lang="en-US" dirty="0"/>
            </a:br>
            <a:r>
              <a:rPr lang="en-US" dirty="0"/>
              <a:t>know thy self</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001795"/>
            <a:ext cx="10178322" cy="46214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Que Michael Jacksons “Man in the Mirror” because this step can really identify the elephant in the room, that most of us would just rather avoid like the plague…</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Ask yourself – </a:t>
            </a:r>
            <a:r>
              <a:rPr kumimoji="0" lang="en-US" sz="2000" b="1"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is the strongest part of my application?</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am I bringing to the table that makes me a competitive applicant and be shows that I will be successful in the program?</a:t>
            </a:r>
          </a:p>
          <a:p>
            <a:pPr marL="0" marR="0" lvl="0" indent="0" algn="ctr" defTabSz="914400" rtl="0" eaLnBrk="1" fontAlgn="auto" latinLnBrk="0" hangingPunct="1">
              <a:lnSpc>
                <a:spcPct val="110000"/>
              </a:lnSpc>
              <a:spcBef>
                <a:spcPts val="700"/>
              </a:spcBef>
              <a:spcAft>
                <a:spcPts val="0"/>
              </a:spcAft>
              <a:buClr>
                <a:srgbClr val="1B2F36"/>
              </a:buClr>
              <a:buSzTx/>
              <a:buFont typeface="Arial" panose="020B0604020202020204" pitchFamily="34" charset="0"/>
              <a:buNone/>
              <a:tabLst/>
              <a:defRPr/>
            </a:pPr>
            <a:r>
              <a:rPr kumimoji="0" lang="en-US" sz="2000" b="1" i="1" u="none" strike="noStrike" kern="1200" cap="none" spc="0" normalizeH="0" baseline="0" noProof="0" dirty="0">
                <a:ln>
                  <a:noFill/>
                </a:ln>
                <a:solidFill>
                  <a:srgbClr val="A9BFBD"/>
                </a:solidFill>
                <a:effectLst/>
                <a:uLnTx/>
                <a:uFillTx/>
                <a:latin typeface="Gill Sans MT" panose="020B0502020104020203"/>
                <a:ea typeface="+mn-ea"/>
                <a:cs typeface="+mn-cs"/>
              </a:rPr>
              <a:t>Um Merritt, that wasn’t painful at all… I just basically found ways to brag about myself?</a:t>
            </a: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Okay, now ask yourself - </a:t>
            </a:r>
            <a:r>
              <a:rPr kumimoji="0" lang="en-US" sz="2000" b="1"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is the weakest part of my application?</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part of my application could be concerning to my interviewer? What is the number one thing on my application I would improve if I could? </a:t>
            </a:r>
          </a:p>
          <a:p>
            <a:pPr marL="0" marR="0" lvl="0" indent="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This step can be tricky. If nothing sticks out to your right off the bat – good for you! If something does, do some reflection on why this aspect is the weakest link? Be prepared to discuss what barriers, hardships, or situations contributed to this. It is commonly asked, so I want you to be primed to turn your shortcomings into examples of growth and self-improvement to further justify why you’re here! </a:t>
            </a:r>
          </a:p>
        </p:txBody>
      </p:sp>
    </p:spTree>
    <p:extLst>
      <p:ext uri="{BB962C8B-B14F-4D97-AF65-F5344CB8AC3E}">
        <p14:creationId xmlns:p14="http://schemas.microsoft.com/office/powerpoint/2010/main" val="27977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Step #4 – practice </a:t>
            </a:r>
            <a:br>
              <a:rPr lang="en-US" dirty="0"/>
            </a:br>
            <a:r>
              <a:rPr lang="en-US" dirty="0"/>
              <a:t>makes perfect</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001795"/>
            <a:ext cx="10178322" cy="46214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Look up Commonly Asked Questions </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Brain-Storm Potential Answers/Talking Points </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*Be careful NOT to write out scripts though. You want to sound prepared and genuine, not rehearsed and impersonal like a robot.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Practice Talking to Yourself in the Mirror! This allows you to pay close attention to:</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Making Eye Contact</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Maintaining Good Posture </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Speaking Clearly and Confidently</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Avoiding Silence Fillers (ex. ”um” and ”like”)</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Being aware of Hand Gestures/Body Movement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Take Advantage of School Resources </a:t>
            </a:r>
          </a:p>
          <a:p>
            <a:pPr marL="685800" marR="0" lvl="1" indent="-228600" algn="l" defTabSz="914400" rtl="0" eaLnBrk="1" fontAlgn="auto" latinLnBrk="0" hangingPunct="1">
              <a:lnSpc>
                <a:spcPct val="110000"/>
              </a:lnSpc>
              <a:spcBef>
                <a:spcPts val="700"/>
              </a:spcBef>
              <a:spcAft>
                <a:spcPts val="0"/>
              </a:spcAft>
              <a:buClr>
                <a:srgbClr val="1B2F36"/>
              </a:buClr>
              <a:buSzTx/>
              <a:buFont typeface="Gill Sans MT" panose="020B0502020104020203"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Most University Pre-Health Offices or Career Centers offer Mock Interviews </a:t>
            </a:r>
          </a:p>
          <a:p>
            <a:pPr marL="1143000" marR="0" lvl="2"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Look into your school’s resources to get additional outside feed back and practice opportunities! </a:t>
            </a:r>
          </a:p>
        </p:txBody>
      </p:sp>
    </p:spTree>
    <p:extLst>
      <p:ext uri="{BB962C8B-B14F-4D97-AF65-F5344CB8AC3E}">
        <p14:creationId xmlns:p14="http://schemas.microsoft.com/office/powerpoint/2010/main" val="177011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lstStyle/>
          <a:p>
            <a:r>
              <a:rPr lang="en-US" dirty="0"/>
              <a:t>Commonly Asked</a:t>
            </a:r>
            <a:br>
              <a:rPr lang="en-US" dirty="0"/>
            </a:br>
            <a:r>
              <a:rPr lang="en-US" dirty="0"/>
              <a:t>Questions</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1893194"/>
            <a:ext cx="10507070" cy="484879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Tell me about yourself.</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Why do you want to go to medical school/want to be a physician?</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Why do you think you’d be a good doctor?</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Why Med School Specifically? Why not PA School, Nursing School, PT School, etc.?</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are some of the biggest challenges in healthcare today?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sets you apart from other medical school candidates?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qualities do you think a physician should have? Do you feel that you embody those qualities?</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How can you add to the diversity of your program?</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are your greatest strengths or weaknesses?</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skills have you developed that will help you cope with stress, manage your time, and be successful in the rigor of Medical School?</a:t>
            </a:r>
          </a:p>
        </p:txBody>
      </p:sp>
    </p:spTree>
    <p:extLst>
      <p:ext uri="{BB962C8B-B14F-4D97-AF65-F5344CB8AC3E}">
        <p14:creationId xmlns:p14="http://schemas.microsoft.com/office/powerpoint/2010/main" val="21749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0103-CF41-2148-947A-0CDC6F08B6F3}"/>
              </a:ext>
            </a:extLst>
          </p:cNvPr>
          <p:cNvSpPr>
            <a:spLocks noGrp="1"/>
          </p:cNvSpPr>
          <p:nvPr>
            <p:ph type="title"/>
          </p:nvPr>
        </p:nvSpPr>
        <p:spPr/>
        <p:txBody>
          <a:bodyPr>
            <a:normAutofit/>
          </a:bodyPr>
          <a:lstStyle/>
          <a:p>
            <a:r>
              <a:rPr lang="en-US" dirty="0"/>
              <a:t>Not your typical</a:t>
            </a:r>
            <a:br>
              <a:rPr lang="en-US" dirty="0"/>
            </a:br>
            <a:r>
              <a:rPr lang="en-US" dirty="0"/>
              <a:t>Questions</a:t>
            </a:r>
          </a:p>
        </p:txBody>
      </p:sp>
      <p:pic>
        <p:nvPicPr>
          <p:cNvPr id="4" name="Picture 3">
            <a:extLst>
              <a:ext uri="{FF2B5EF4-FFF2-40B4-BE49-F238E27FC236}">
                <a16:creationId xmlns:a16="http://schemas.microsoft.com/office/drawing/2014/main" id="{6D4DE717-AC77-9F46-B43B-A427ED35EAC4}"/>
              </a:ext>
            </a:extLst>
          </p:cNvPr>
          <p:cNvPicPr>
            <a:picLocks noChangeAspect="1"/>
          </p:cNvPicPr>
          <p:nvPr/>
        </p:nvPicPr>
        <p:blipFill>
          <a:blip r:embed="rId2"/>
          <a:srcRect/>
          <a:stretch/>
        </p:blipFill>
        <p:spPr>
          <a:xfrm>
            <a:off x="8059783" y="300446"/>
            <a:ext cx="3331029" cy="1416353"/>
          </a:xfrm>
          <a:prstGeom prst="rect">
            <a:avLst/>
          </a:prstGeom>
        </p:spPr>
      </p:pic>
      <p:sp>
        <p:nvSpPr>
          <p:cNvPr id="5" name="Content Placeholder 5">
            <a:extLst>
              <a:ext uri="{FF2B5EF4-FFF2-40B4-BE49-F238E27FC236}">
                <a16:creationId xmlns:a16="http://schemas.microsoft.com/office/drawing/2014/main" id="{0FC95CD9-538C-4E47-99A6-9506AAFC84AB}"/>
              </a:ext>
            </a:extLst>
          </p:cNvPr>
          <p:cNvSpPr txBox="1">
            <a:spLocks/>
          </p:cNvSpPr>
          <p:nvPr/>
        </p:nvSpPr>
        <p:spPr>
          <a:xfrm>
            <a:off x="1257300" y="2286000"/>
            <a:ext cx="10507070" cy="36195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are you looking for in a medical school?</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Do you believe in altruism? Why or why not?</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What is the latest book you have read?</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will you do if you do not get into medical school this cycle/year?</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is something you enjoy doing now that you hope to continue in medical school?</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Do you plan on coming back to practice in (insert home state) after residency?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obstacles do you feel you will have to face as a woman in the medical field? </a:t>
            </a:r>
          </a:p>
          <a:p>
            <a:pPr marL="228600" marR="0" lvl="0" indent="-228600" algn="l" defTabSz="914400" rtl="0" eaLnBrk="1" fontAlgn="auto" latinLnBrk="0" hangingPunct="1">
              <a:lnSpc>
                <a:spcPct val="110000"/>
              </a:lnSpc>
              <a:spcBef>
                <a:spcPts val="700"/>
              </a:spcBef>
              <a:spcAft>
                <a:spcPts val="0"/>
              </a:spcAft>
              <a:buClr>
                <a:srgbClr val="1B2F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What questions do you have for me?</a:t>
            </a:r>
          </a:p>
        </p:txBody>
      </p:sp>
    </p:spTree>
    <p:extLst>
      <p:ext uri="{BB962C8B-B14F-4D97-AF65-F5344CB8AC3E}">
        <p14:creationId xmlns:p14="http://schemas.microsoft.com/office/powerpoint/2010/main" val="377268562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otalTime>59</TotalTime>
  <Words>2005</Words>
  <Application>Microsoft Macintosh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Gill Sans MT</vt:lpstr>
      <vt:lpstr>Impact</vt:lpstr>
      <vt:lpstr>Badge</vt:lpstr>
      <vt:lpstr>Medical School Interview Tips &amp; Tricks</vt:lpstr>
      <vt:lpstr>Interview prep</vt:lpstr>
      <vt:lpstr>Step #1 – Know  your why</vt:lpstr>
      <vt:lpstr>Step #1 – Know  your why</vt:lpstr>
      <vt:lpstr>Step #2 – do  your research</vt:lpstr>
      <vt:lpstr>Step #3 –  know thy self</vt:lpstr>
      <vt:lpstr>Step #4 – practice  makes perfect</vt:lpstr>
      <vt:lpstr>Commonly Asked Questions</vt:lpstr>
      <vt:lpstr>Not your typical Questions</vt:lpstr>
      <vt:lpstr>Oh, how the Tables have turned Questions to ask your interviewer</vt:lpstr>
      <vt:lpstr>Dress for success</vt:lpstr>
      <vt:lpstr>THINGS TO  AVOID</vt:lpstr>
      <vt:lpstr>A few nuggets of wisdom</vt:lpstr>
      <vt:lpstr>Closing  thoughts </vt:lpstr>
      <vt:lpstr>remember: Healthcare is a team sport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School Interview Tips &amp; Tricks</dc:title>
  <dc:creator>Merritt Ameila Daniels</dc:creator>
  <cp:lastModifiedBy>Merritt Daniels McGowan</cp:lastModifiedBy>
  <cp:revision>7</cp:revision>
  <dcterms:created xsi:type="dcterms:W3CDTF">2020-12-11T16:37:30Z</dcterms:created>
  <dcterms:modified xsi:type="dcterms:W3CDTF">2021-01-11T16:23:44Z</dcterms:modified>
</cp:coreProperties>
</file>